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6" r:id="rId2"/>
    <p:sldId id="264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58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8" autoAdjust="0"/>
    <p:restoredTop sz="97256"/>
  </p:normalViewPr>
  <p:slideViewPr>
    <p:cSldViewPr snapToGrid="0" showGuides="1">
      <p:cViewPr>
        <p:scale>
          <a:sx n="166" d="100"/>
          <a:sy n="166" d="100"/>
        </p:scale>
        <p:origin x="768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AFF62-209B-4193-8815-46661DBC9853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7CA0C-3E8A-4733-AA5D-597BF5969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91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5693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dirty="0">
                <a:latin typeface="Arial" panose="020B0604020202020204" pitchFamily="34" charset="0"/>
              </a:rPr>
              <a:t>Vad finns det för kriser? Vad behöver du, din familj och dina djur för att klara en kris?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63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dirty="0">
                <a:latin typeface="Arial" panose="020B0604020202020204" pitchFamily="34" charset="0"/>
              </a:rPr>
              <a:t>De flesta punkter ovan har ett datum angivet som anger när </a:t>
            </a:r>
            <a:r>
              <a:rPr lang="sv-SE" altLang="sv-SE" dirty="0" err="1">
                <a:latin typeface="Arial" panose="020B0604020202020204" pitchFamily="34" charset="0"/>
              </a:rPr>
              <a:t>faktan</a:t>
            </a:r>
            <a:r>
              <a:rPr lang="sv-SE" altLang="sv-SE" dirty="0">
                <a:latin typeface="Arial" panose="020B0604020202020204" pitchFamily="34" charset="0"/>
              </a:rPr>
              <a:t>/bedömningen är gjord.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0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7CA0C-3E8A-4733-AA5D-597BF5969DDF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4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s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sertedImage">
            <a:extLst>
              <a:ext uri="{FF2B5EF4-FFF2-40B4-BE49-F238E27FC236}">
                <a16:creationId xmlns:a16="http://schemas.microsoft.com/office/drawing/2014/main" id="{56D1F9E5-857B-4274-82F0-FF25231A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" r="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7" name="Toning" hidden="1">
            <a:extLst>
              <a:ext uri="{FF2B5EF4-FFF2-40B4-BE49-F238E27FC236}">
                <a16:creationId xmlns:a16="http://schemas.microsoft.com/office/drawing/2014/main" id="{006A0D34-9F59-4A98-AA35-3EB9D5360342}"/>
              </a:ext>
            </a:extLst>
          </p:cNvPr>
          <p:cNvSpPr/>
          <p:nvPr userDrawn="1"/>
        </p:nvSpPr>
        <p:spPr>
          <a:xfrm>
            <a:off x="0" y="-4099"/>
            <a:ext cx="12192000" cy="6858000"/>
          </a:xfrm>
          <a:prstGeom prst="rect">
            <a:avLst/>
          </a:prstGeom>
          <a:gradFill>
            <a:gsLst>
              <a:gs pos="31000">
                <a:schemeClr val="accent1">
                  <a:alpha val="85000"/>
                </a:schemeClr>
              </a:gs>
              <a:gs pos="100000">
                <a:schemeClr val="accent2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8780CE-620D-4BD4-BEBB-79197156E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738" y="1037301"/>
            <a:ext cx="10296524" cy="2387600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DD4B43F-6660-4389-9E34-4D54D2259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8" y="3516976"/>
            <a:ext cx="102965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937EBF-FDE5-4694-82F1-7A961B7D3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82800" y="6012000"/>
            <a:ext cx="1045501" cy="612000"/>
          </a:xfrm>
          <a:prstGeom prst="rect">
            <a:avLst/>
          </a:prstGeom>
        </p:spPr>
      </p:pic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283211A2-BA02-4877-A456-0BCAF29783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7A8E8-2A9E-483E-95D5-F04B7B4AC84A}" type="datetimeFigureOut">
              <a:rPr lang="sv-SE" smtClean="0"/>
              <a:pPr/>
              <a:t>2023-09-20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26361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48" y="2196683"/>
            <a:ext cx="7696862" cy="1009778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07A8E8-2A9E-483E-95D5-F04B7B4AC84A}" type="datetimeFigureOut">
              <a:rPr lang="sv-SE" smtClean="0"/>
              <a:pPr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46475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 med rubrik och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3B3D9582-3D20-47D2-9D26-EC52502A4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D5E1BCF8-2C1C-4A95-9651-763222FC0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39" y="1639887"/>
            <a:ext cx="4740680" cy="1511745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9140123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628D5B5-0E38-453C-9928-7639333D34FD}"/>
              </a:ext>
            </a:extLst>
          </p:cNvPr>
          <p:cNvSpPr/>
          <p:nvPr userDrawn="1"/>
        </p:nvSpPr>
        <p:spPr>
          <a:xfrm>
            <a:off x="0" y="-430"/>
            <a:ext cx="12192000" cy="6858429"/>
          </a:xfrm>
          <a:prstGeom prst="rect">
            <a:avLst/>
          </a:prstGeom>
          <a:gradFill>
            <a:gsLst>
              <a:gs pos="31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F9EE88C-3DB7-45BF-9B44-074DAB646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63312" y="2666782"/>
            <a:ext cx="1873192" cy="1096502"/>
          </a:xfrm>
          <a:prstGeom prst="rect">
            <a:avLst/>
          </a:prstGeom>
        </p:spPr>
      </p:pic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6962903-36A0-4DA3-AC36-278813A890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5135563"/>
            <a:ext cx="3573463" cy="1425575"/>
          </a:xfr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69875" indent="0">
              <a:buNone/>
              <a:defRPr sz="1800">
                <a:solidFill>
                  <a:schemeClr val="bg1"/>
                </a:solidFill>
              </a:defRPr>
            </a:lvl2pPr>
            <a:lvl3pPr marL="539750" indent="0">
              <a:buNone/>
              <a:defRPr sz="1800">
                <a:solidFill>
                  <a:schemeClr val="bg1"/>
                </a:solidFill>
              </a:defRPr>
            </a:lvl3pPr>
            <a:lvl4pPr marL="808037" indent="0">
              <a:buNone/>
              <a:defRPr sz="1800">
                <a:solidFill>
                  <a:schemeClr val="bg1"/>
                </a:solidFill>
              </a:defRPr>
            </a:lvl4pPr>
            <a:lvl5pPr marL="10795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 dirty="0"/>
              <a:t>Namn och kontaktuppgifter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D01FCA9C-9734-4C21-8CC0-734D37D83A8E}"/>
              </a:ext>
            </a:extLst>
          </p:cNvPr>
          <p:cNvSpPr txBox="1">
            <a:spLocks/>
          </p:cNvSpPr>
          <p:nvPr userDrawn="1"/>
        </p:nvSpPr>
        <p:spPr>
          <a:xfrm>
            <a:off x="8355014" y="5135563"/>
            <a:ext cx="3573463" cy="14255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98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97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80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dirty="0"/>
              <a:t>studieframjandet.se</a:t>
            </a:r>
          </a:p>
        </p:txBody>
      </p:sp>
    </p:spTree>
    <p:extLst>
      <p:ext uri="{BB962C8B-B14F-4D97-AF65-F5344CB8AC3E}">
        <p14:creationId xmlns:p14="http://schemas.microsoft.com/office/powerpoint/2010/main" val="14375880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61705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63E95164-D743-4AA2-B5DB-AB8C728BF3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71783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04469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6E4BB6-CDEA-4B82-AF61-473ACBCD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6FF3D15-20EB-4609-83B6-984DFD92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8F0FA3-F151-4A7D-B4D9-95FA5A20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B7ACC7-2624-4F95-8846-F02FCF1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7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16ADFEE5-A03E-3B39-9807-C86D3AB3B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975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4B76B46-7155-4221-B94D-E4DC8B34B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D31E4E1-887F-4522-BA73-A6179FE1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AE6664B-E29B-4F64-AC9C-C12F3771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33595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3401" y="938783"/>
            <a:ext cx="4360860" cy="4938133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15256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bild 9">
            <a:extLst>
              <a:ext uri="{FF2B5EF4-FFF2-40B4-BE49-F238E27FC236}">
                <a16:creationId xmlns:a16="http://schemas.microsoft.com/office/drawing/2014/main" id="{0498E39F-CEAA-49F7-AB55-81E66DFB38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3401" y="938783"/>
            <a:ext cx="4360860" cy="2412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latshållare för bild 9">
            <a:extLst>
              <a:ext uri="{FF2B5EF4-FFF2-40B4-BE49-F238E27FC236}">
                <a16:creationId xmlns:a16="http://schemas.microsoft.com/office/drawing/2014/main" id="{AB50C226-8D6B-45E0-90FD-1F2BD11C1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3401" y="3464924"/>
            <a:ext cx="4360860" cy="2412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789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(utfall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377825"/>
            <a:ext cx="4740680" cy="1017588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7075" y="0"/>
            <a:ext cx="5114925" cy="6854825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061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vå bilder (utfall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13CADB-ED55-4B8E-85FF-AC336838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4740680" cy="1017589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8DE13-8F28-4931-A52A-79986C78C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4740680" cy="4237037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37B777-A19B-4C5A-9E31-56567784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B369F-6F3C-4842-A937-53DE481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6D6020-68D1-42B5-B7AA-22B9231B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6B7AC66-E059-4EDA-A24D-AE9B92A77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7075" y="1"/>
            <a:ext cx="5114925" cy="3429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latshållare för bild 9">
            <a:extLst>
              <a:ext uri="{FF2B5EF4-FFF2-40B4-BE49-F238E27FC236}">
                <a16:creationId xmlns:a16="http://schemas.microsoft.com/office/drawing/2014/main" id="{491D2C39-CC07-4FBB-8B4F-3A6EBC56B2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7075" y="3429000"/>
            <a:ext cx="5114925" cy="3429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0037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3118EA-B369-4F2C-86BC-98B646EF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377824"/>
            <a:ext cx="9865574" cy="101758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AE7A64-96D9-4AE7-966F-3F20781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9" y="1639888"/>
            <a:ext cx="9865574" cy="4238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8FB318D-2A88-4709-AC36-8ADF95CD3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6911" y="6412921"/>
            <a:ext cx="1000226" cy="18707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7A8E8-2A9E-483E-95D5-F04B7B4AC84A}" type="datetimeFigureOut">
              <a:rPr lang="sv-SE" smtClean="0"/>
              <a:t>2023-09-20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28BDCD-39E2-4842-881E-75BC950E04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0153" y="6412921"/>
            <a:ext cx="2880000" cy="18707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8128CC-4EAA-4680-B4EE-07DD7CF83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9263" y="6368581"/>
            <a:ext cx="2743200" cy="1872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D021-C28D-4CF8-B73A-0F13AE3FE56C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6874B07-003D-4E2B-985A-79F168F0E83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57" y="6012325"/>
            <a:ext cx="1045500" cy="612000"/>
          </a:xfrm>
          <a:prstGeom prst="rect">
            <a:avLst/>
          </a:prstGeom>
        </p:spPr>
      </p:pic>
      <p:sp>
        <p:nvSpPr>
          <p:cNvPr id="12" name="xyxLanguageTextBox">
            <a:extLst>
              <a:ext uri="{FF2B5EF4-FFF2-40B4-BE49-F238E27FC236}">
                <a16:creationId xmlns:a16="http://schemas.microsoft.com/office/drawing/2014/main" id="{8FEFE831-5A4B-4ACC-BE07-2EC354323E04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xxLanguageTextBox">
            <a:extLst>
              <a:ext uri="{FF2B5EF4-FFF2-40B4-BE49-F238E27FC236}">
                <a16:creationId xmlns:a16="http://schemas.microsoft.com/office/drawing/2014/main" id="{381E6402-A051-40B8-84C9-1F93F3A24A9A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44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5" r:id="rId4"/>
    <p:sldLayoutId id="2147483666" r:id="rId5"/>
    <p:sldLayoutId id="2147483660" r:id="rId6"/>
    <p:sldLayoutId id="2147483661" r:id="rId7"/>
    <p:sldLayoutId id="2147483658" r:id="rId8"/>
    <p:sldLayoutId id="2147483659" r:id="rId9"/>
    <p:sldLayoutId id="2147483662" r:id="rId10"/>
    <p:sldLayoutId id="2147483663" r:id="rId11"/>
    <p:sldLayoutId id="214748366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8288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1463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354013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97" userDrawn="1">
          <p15:clr>
            <a:srgbClr val="F26B43"/>
          </p15:clr>
        </p15:guide>
        <p15:guide id="2" orient="horz" pos="1033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orient="horz" pos="879" userDrawn="1">
          <p15:clr>
            <a:srgbClr val="F26B43"/>
          </p15:clr>
        </p15:guide>
        <p15:guide id="5" pos="6811" userDrawn="1">
          <p15:clr>
            <a:srgbClr val="F26B43"/>
          </p15:clr>
        </p15:guide>
        <p15:guide id="6" pos="166" userDrawn="1">
          <p15:clr>
            <a:srgbClr val="F26B43"/>
          </p15:clr>
        </p15:guide>
        <p15:guide id="7" orient="horz" pos="238" userDrawn="1">
          <p15:clr>
            <a:srgbClr val="F26B43"/>
          </p15:clr>
        </p15:guide>
        <p15:guide id="8" orient="horz" pos="3702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69949B-E26A-4F47-A78F-513172EFD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738" y="1846627"/>
            <a:ext cx="10296524" cy="2387600"/>
          </a:xfrm>
        </p:spPr>
        <p:txBody>
          <a:bodyPr/>
          <a:lstStyle/>
          <a:p>
            <a:r>
              <a:rPr lang="sv-SE" dirty="0"/>
              <a:t>Kriser</a:t>
            </a:r>
            <a:br>
              <a:rPr lang="sv-SE" dirty="0"/>
            </a:b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6F710A2-15E1-6F96-866B-DC0ADD5A5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18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20A609-095C-DCC3-3F53-CDB4E28FC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48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Kriser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1700" dirty="0"/>
              <a:t>Många kriser kan drabba oss i Sverige. I den här presentationen tar vi upp några exempel på faktiska händelser i Sverige, men även händelser utomlands.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Branden i Västmanland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Strömavbrottet efter stormen Alfrida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Översvämningen i Kentucky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Oljeutsläppet från </a:t>
            </a:r>
            <a:r>
              <a:rPr lang="sv-SE" sz="1700" dirty="0" err="1"/>
              <a:t>Fu</a:t>
            </a:r>
            <a:r>
              <a:rPr lang="sv-SE" sz="1700" dirty="0"/>
              <a:t> Shan Hai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Kriget i Ukraina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IT-attacken mot Coop</a:t>
            </a:r>
          </a:p>
          <a:p>
            <a:pPr>
              <a:lnSpc>
                <a:spcPct val="100000"/>
              </a:lnSpc>
            </a:pPr>
            <a:r>
              <a:rPr lang="sv-SE" sz="1700" dirty="0"/>
              <a:t>VMA - vad är det?</a:t>
            </a:r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" r="24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1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Branden i Västmanland 2014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Ett område stort som 25.000 fotbollsplaner brann.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En person dog och två skadades.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Cirka 1.000 personer evakuerades, men även cirka 1.200 nötkreatur och 500 får.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Cirka 2.000 personer arbetade med insatsen.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Brandmän från hela Sverige och andra länder deltog.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Många frivilliga (organiserade och spontana) hjälpte till med att köra bandvagn, dra slang, sköta matlagning, ordna logi, hjälpa till med IT med mera.</a:t>
            </a:r>
          </a:p>
          <a:p>
            <a:pPr>
              <a:lnSpc>
                <a:spcPct val="100000"/>
              </a:lnSpc>
            </a:pPr>
            <a:endParaRPr lang="sv-SE" sz="170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380" r="32176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Strömavbrottet efter stormen Alfrida 2019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100.000 abonnenter blev utan el.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12.000 abonnenter var utan el i en vecka.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Flera var strömlösa i 21 dagar - bland annat en mjölkgård.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Norrtälje kommun blev hårdast drabbad med stora störningar på mobiltelefon och bredband. Nödnumret 112 var kraftigt stört.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Flera trygghetspunkter öppnades med mat, vatten, telefon, dusch med mera.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Dörrknackning gjordes på öarna gjordes för att kontrollera att alla boende hade klarat sig.</a:t>
            </a:r>
          </a:p>
          <a:p>
            <a:pPr>
              <a:lnSpc>
                <a:spcPct val="100000"/>
              </a:lnSpc>
            </a:pPr>
            <a:endParaRPr lang="sv-SE" sz="170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480" r="34662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Översvämningen i Kentucky, USA 2022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639887"/>
            <a:ext cx="5148261" cy="4237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Torka följt av skyfall ledde till att östra Kentucky drabbades av jordskred och kraftiga översvämningar 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600 procent mer nederbörd än normalt kom. I genomsnitt regnade det 100 mm per timme under fyra dygn.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Cirka 100.000 hem förstördes. 43 personer dog.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Cirka 24.000 hushåll blev strömlösa.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I vissa områden förstördes all infrastruktur som vägar, broar, dricksvattenförsörjning, el och internet.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Polis och nationalgardet använde helikoptrar och båtar för att nå de människor som blivit kvar i vattenmassorna. Cirka 600 helikoptrar användes.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Evakueringscenter öppnades, men några var utan ström.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Brist på dricksvatten.</a:t>
            </a:r>
          </a:p>
          <a:p>
            <a:pPr>
              <a:lnSpc>
                <a:spcPct val="100000"/>
              </a:lnSpc>
            </a:pPr>
            <a:endParaRPr lang="sv-SE" sz="145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268" b="4268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Oljeutsläppet från </a:t>
            </a:r>
            <a:br>
              <a:rPr lang="sv-SE" dirty="0"/>
            </a:br>
            <a:r>
              <a:rPr lang="sv-SE" dirty="0" err="1"/>
              <a:t>Fu</a:t>
            </a:r>
            <a:r>
              <a:rPr lang="sv-SE" dirty="0"/>
              <a:t> Shan Hai 2003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5214856" cy="4237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300" dirty="0"/>
              <a:t>Fartyget </a:t>
            </a:r>
            <a:r>
              <a:rPr lang="sv-SE" sz="1300" dirty="0" err="1"/>
              <a:t>Fu</a:t>
            </a:r>
            <a:r>
              <a:rPr lang="sv-SE" sz="1300" dirty="0"/>
              <a:t> Shan Hai sjönk norr om Bornholm efter en kollision med containerfartyget Gdynia. Det var solsken och lugnt väder. Sikten var 1,5 landmil.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1680 ton tjockolja, 110 ton dieselolja och 55 ton smörjningsolja läckte ut.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I flera omgångar sköljdes olja upp på land på kusten mellan Brantevik och Mossbystrand.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Mängden olja varierade mellan få och små klumpar till mycket stora mängder.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2.100 meter absorberande läns och 1.600 meter </a:t>
            </a:r>
            <a:r>
              <a:rPr lang="sv-SE" sz="1300" dirty="0" err="1"/>
              <a:t>skyddsläns</a:t>
            </a:r>
            <a:r>
              <a:rPr lang="sv-SE" sz="1300" dirty="0"/>
              <a:t> användes för att stoppa oljespridningen.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42 kubikmeter bark spreds ut för att inte levande organismer (som exempelvis fåglar) skulle få olja på sig.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Katastrofhjälp för fåglar och vilt (KFV) uppgav att ett par hundra fåglar fått olja på fjäderdräkten.</a:t>
            </a:r>
          </a:p>
          <a:p>
            <a:pPr>
              <a:lnSpc>
                <a:spcPct val="100000"/>
              </a:lnSpc>
            </a:pPr>
            <a:r>
              <a:rPr lang="sv-SE" sz="1300" dirty="0"/>
              <a:t>67 fåglar tvättades och 10 avlivades. Bedömningen är att det blev en liten skada på fågellivet. </a:t>
            </a:r>
          </a:p>
          <a:p>
            <a:pPr>
              <a:lnSpc>
                <a:spcPct val="100000"/>
              </a:lnSpc>
            </a:pPr>
            <a:endParaRPr lang="sv-SE" sz="130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246" b="12246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1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Kriget i Ukraina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5214856" cy="4237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450" dirty="0"/>
              <a:t>24 februari 2022 inledde Ryssland en invasion av Ukraina.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Cirka 180.000 av de ryska styrkorna och cirka 100.000 i det ukrainska försvaret har stupat (januari, 2023).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Ett år efter krigsutbrottet var åtta miljoner ukrainare på flykt utanför landet och cirka fem miljoner var internflyktingar i Ukraina.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Cirka 18 miljoner människor (40 procent av landets befolkning) är i behov av humanitärt bistånd och skydd (mars, 2023).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40 procent av landets yta (250.000 kvadratkilometer) behöver säkras från minor och andra explosiva lämningar.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Ca 55.000 flyktingar har kommit till Sverige.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69 patienter har vårdats i Sverige. Både cancersjuka civila och svårt skadade soldater - främst de som behöver amputationer.</a:t>
            </a:r>
          </a:p>
          <a:p>
            <a:pPr>
              <a:lnSpc>
                <a:spcPct val="100000"/>
              </a:lnSpc>
            </a:pPr>
            <a:r>
              <a:rPr lang="sv-SE" sz="1450" dirty="0"/>
              <a:t>Sverige har gett 5,2 miljarder kronor till humanitärt och civilt stöd (20 juni 2023).</a:t>
            </a:r>
          </a:p>
          <a:p>
            <a:pPr>
              <a:lnSpc>
                <a:spcPct val="100000"/>
              </a:lnSpc>
            </a:pPr>
            <a:endParaRPr lang="sv-SE" sz="130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638" b="7638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IT-attacken mot Coop 2021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5214856" cy="4237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Fredag 2 juli slutade kassorna i många av Coops affärer att fungera.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Lördag 3 juli bekräftades att kassahaveriet orsakades genom  en IT-attack mot en av Coops leverantörer. Det företagets mjukvara används av företag i hela världen.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Flera av landets 800 Coop-butiker tvingades stänga när de inte kunde ta betalt av sina kunder.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Även Apotek Hjärtat, bensinkedjan St1 och tågbolaget SJ  drabbades av störningar i sina system.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Onsdag 7 juli kunde cirka 500 av Coops 800 butiker öppna igen, men tekniker fortsatte arbetet med att få ordning på betalsystemet och att säkra upp det mot framtida attacker.</a:t>
            </a:r>
          </a:p>
          <a:p>
            <a:pPr>
              <a:lnSpc>
                <a:spcPct val="100000"/>
              </a:lnSpc>
            </a:pPr>
            <a:endParaRPr lang="sv-SE" sz="1300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246" b="12246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15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6915EF-8B0E-4DB2-86F8-B3F2333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VMA – Viktigt Meddelande till Allmänheten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0222F6-B9BC-4A46-B5A5-EB6C9C11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9" y="1639887"/>
            <a:ext cx="5214856" cy="42370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dirty="0"/>
              <a:t>När krisen inträffar är det viktigt att veta som händer. På SVT,  P4 och </a:t>
            </a:r>
            <a:r>
              <a:rPr lang="sv-SE" sz="1600" dirty="0" err="1"/>
              <a:t>krisinformation.se</a:t>
            </a:r>
            <a:r>
              <a:rPr lang="sv-SE" sz="1600" dirty="0"/>
              <a:t> får du trovärdig information om kriser. 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På sociala medier kan det vara svårt att veta vad som är sant eller påhittat.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Ett VMA kan skickas ut genom en larmsignal eller information via TV och radio.</a:t>
            </a:r>
          </a:p>
          <a:p>
            <a:pPr>
              <a:lnSpc>
                <a:spcPct val="100000"/>
              </a:lnSpc>
            </a:pPr>
            <a:r>
              <a:rPr lang="sv-SE" sz="1600" dirty="0"/>
              <a:t>Läs mer på MSB:s (Myndigheten för samhällsskydd och beredskaps) webbsida - </a:t>
            </a:r>
            <a:r>
              <a:rPr lang="sv-SE" sz="1600" dirty="0" err="1"/>
              <a:t>msb.se</a:t>
            </a:r>
            <a:r>
              <a:rPr lang="sv-SE" sz="1600" dirty="0"/>
              <a:t>.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804E69B-B92F-4AA2-8248-A2F67D4922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918" b="9918"/>
          <a:stretch/>
        </p:blipFill>
        <p:spPr>
          <a:xfrm>
            <a:off x="6883401" y="938783"/>
            <a:ext cx="4360860" cy="4939200"/>
          </a:xfrm>
        </p:spPr>
      </p:pic>
      <p:pic>
        <p:nvPicPr>
          <p:cNvPr id="5" name="Bildobjekt 4" descr="En bild som visar Teckensnitt, logotyp, Grafik, symbol&#10;&#10;Automatiskt genererad beskrivning">
            <a:extLst>
              <a:ext uri="{FF2B5EF4-FFF2-40B4-BE49-F238E27FC236}">
                <a16:creationId xmlns:a16="http://schemas.microsoft.com/office/drawing/2014/main" id="{6A160B33-F853-38E3-F465-12CEB4472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99" y="5786077"/>
            <a:ext cx="627678" cy="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19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Studiefrämjandet">
  <a:themeElements>
    <a:clrScheme name="Studiefrämjandet">
      <a:dk1>
        <a:sysClr val="windowText" lastClr="000000"/>
      </a:dk1>
      <a:lt1>
        <a:sysClr val="window" lastClr="FFFFFF"/>
      </a:lt1>
      <a:dk2>
        <a:srgbClr val="0091D2"/>
      </a:dk2>
      <a:lt2>
        <a:srgbClr val="46C8F0"/>
      </a:lt2>
      <a:accent1>
        <a:srgbClr val="990033"/>
      </a:accent1>
      <a:accent2>
        <a:srgbClr val="D20096"/>
      </a:accent2>
      <a:accent3>
        <a:srgbClr val="EC1B34"/>
      </a:accent3>
      <a:accent4>
        <a:srgbClr val="FF8C00"/>
      </a:accent4>
      <a:accent5>
        <a:srgbClr val="FFBE00"/>
      </a:accent5>
      <a:accent6>
        <a:srgbClr val="BED72D"/>
      </a:accent6>
      <a:hlink>
        <a:srgbClr val="000000"/>
      </a:hlink>
      <a:folHlink>
        <a:srgbClr val="000000"/>
      </a:folHlink>
    </a:clrScheme>
    <a:fontScheme name="Studiefrämjandet">
      <a:majorFont>
        <a:latin typeface="Source Sans Pro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2C868A919B2644A28C727E15AEAEFE" ma:contentTypeVersion="13" ma:contentTypeDescription="Skapa ett nytt dokument." ma:contentTypeScope="" ma:versionID="199a2ec140d704d03002b20afc2ddbe0">
  <xsd:schema xmlns:xsd="http://www.w3.org/2001/XMLSchema" xmlns:xs="http://www.w3.org/2001/XMLSchema" xmlns:p="http://schemas.microsoft.com/office/2006/metadata/properties" xmlns:ns2="3a85cf9a-61f6-49d7-90bc-1027caaf16f2" xmlns:ns3="9c4e962f-299f-4da7-a300-23c2c8cbc450" targetNamespace="http://schemas.microsoft.com/office/2006/metadata/properties" ma:root="true" ma:fieldsID="9ee9bda272dbfdab1ce5a24fa77aa4fa" ns2:_="" ns3:_="">
    <xsd:import namespace="3a85cf9a-61f6-49d7-90bc-1027caaf16f2"/>
    <xsd:import namespace="9c4e962f-299f-4da7-a300-23c2c8cbc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5cf9a-61f6-49d7-90bc-1027caaf1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eringar" ma:readOnly="false" ma:fieldId="{5cf76f15-5ced-4ddc-b409-7134ff3c332f}" ma:taxonomyMulti="true" ma:sspId="c4b1dc2e-f1bf-44fe-adb8-0934cbdb86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e962f-299f-4da7-a300-23c2c8cbc45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c3ddb0a-b2a5-4dc6-990b-eb1185dd4ce1}" ma:internalName="TaxCatchAll" ma:showField="CatchAllData" ma:web="9c4e962f-299f-4da7-a300-23c2c8cbc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C83B28-A93A-44BE-A155-E3AF009CF0CB}"/>
</file>

<file path=customXml/itemProps2.xml><?xml version="1.0" encoding="utf-8"?>
<ds:datastoreItem xmlns:ds="http://schemas.openxmlformats.org/officeDocument/2006/customXml" ds:itemID="{3F07B2E1-992D-4EDD-9137-E59806FE7A59}"/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850</Words>
  <Application>Microsoft Macintosh PowerPoint</Application>
  <PresentationFormat>Bredbild</PresentationFormat>
  <Paragraphs>70</Paragraphs>
  <Slides>10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Source Sans Pro</vt:lpstr>
      <vt:lpstr>Source Sans Pro Light</vt:lpstr>
      <vt:lpstr>Studiefrämjandet</vt:lpstr>
      <vt:lpstr>Kriser </vt:lpstr>
      <vt:lpstr>Kriser</vt:lpstr>
      <vt:lpstr>Branden i Västmanland 2014</vt:lpstr>
      <vt:lpstr>Strömavbrottet efter stormen Alfrida 2019</vt:lpstr>
      <vt:lpstr>Översvämningen i Kentucky, USA 2022</vt:lpstr>
      <vt:lpstr>Oljeutsläppet från  Fu Shan Hai 2003</vt:lpstr>
      <vt:lpstr>Kriget i Ukraina</vt:lpstr>
      <vt:lpstr>IT-attacken mot Coop 2021</vt:lpstr>
      <vt:lpstr>VMA – Viktigt Meddelande till Allmänheten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Presentationrubrik  50 pkt Source sans pro bold</dc:title>
  <dc:creator/>
  <cp:lastModifiedBy>Daniel Forsberg</cp:lastModifiedBy>
  <cp:revision>26</cp:revision>
  <dcterms:created xsi:type="dcterms:W3CDTF">2019-05-20T12:24:24Z</dcterms:created>
  <dcterms:modified xsi:type="dcterms:W3CDTF">2023-09-20T12:31:24Z</dcterms:modified>
</cp:coreProperties>
</file>